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unknown"/>
  <Override PartName="/ppt/notesSlides/notesSlide2.xml" ContentType="application/vnd.openxmlformats-officedocument.presentationml.notesSlide+xml"/>
  <Override PartName="/ppt/media/media1.mp4" ContentType="video/unknown"/>
  <Override PartName="/ppt/media/image1.jpeg" ContentType="image/jpeg"/>
  <Override PartName="/ppt/media/image2.jpeg" ContentType="image/jpeg"/>
  <Override PartName="/ppt/notesSlides/notesSlide3.xml" ContentType="application/vnd.openxmlformats-officedocument.presentationml.notesSlide+xml"/>
  <Override PartName="/ppt/media/image3.jpeg" ContentType="image/jpeg"/>
  <Override PartName="/ppt/media/image4.jpeg" ContentType="image/jpeg"/>
  <Override PartName="/ppt/media/media2.mp4" ContentType="video/unknown"/>
  <Override PartName="/ppt/media/media2.wav" ContentType="audio/unknown"/>
  <Override PartName="/ppt/notesSlides/notesSlide4.xml" ContentType="application/vnd.openxmlformats-officedocument.presentationml.notesSlide+xml"/>
  <Override PartName="/ppt/media/media3.mp4" ContentType="video/unknown"/>
  <Override PartName="/ppt/notesSlides/notesSlide5.xml" ContentType="application/vnd.openxmlformats-officedocument.presentationml.notesSlide+xml"/>
  <Override PartName="/ppt/media/image5.jpeg" ContentType="image/jpeg"/>
  <Override PartName="/ppt/media/image6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.jpeg" ContentType="image/jpeg"/>
  <Override PartName="/ppt/media/media4.mp4" ContentType="video/unknown"/>
  <Override PartName="/ppt/media/media5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FDF3CF"/>
          </a:solidFill>
        </a:fill>
      </a:tcStyle>
    </a:wholeTbl>
    <a:band2H>
      <a:tcTxStyle b="def" i="def"/>
      <a:tcStyle>
        <a:tcBdr/>
        <a:fill>
          <a:solidFill>
            <a:srgbClr val="FEF9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F6DAD1"/>
          </a:solidFill>
        </a:fill>
      </a:tcStyle>
    </a:wholeTbl>
    <a:band2H>
      <a:tcTxStyle b="def" i="def"/>
      <a:tcStyle>
        <a:tcBdr/>
        <a:fill>
          <a:solidFill>
            <a:srgbClr val="FAED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" name="Shape 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Sound of a dentist’s drill: sweaty palms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" name="Shape 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Noise of a can opener: cat comes running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Note: Figure 6.2 on page 215 in the textbook incorrectly labels the CS as “Food”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Ashley Olson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Christiana Matyseck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Maria Mora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Robert Blas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Andruuuuu Furr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Gabriel Hernandez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Rubenette Giron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Rosalie Bermudez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Luis Cardenas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Emely Venegas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Kristen Anno</a:t>
            </a:r>
            <a:endParaRPr>
              <a:latin typeface="Geneva"/>
              <a:ea typeface="Geneva"/>
              <a:cs typeface="Geneva"/>
              <a:sym typeface="Genev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Ashley Olson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Christiana Matyseck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Maria Mora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Robert Blas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Andruuuuu Furr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Gabriel Hernandez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Rubenette Giron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Rosalie Bermudez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Luis Cardenas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Emely Venegas</a:t>
            </a:r>
            <a:endParaRPr>
              <a:latin typeface="Geneva"/>
              <a:ea typeface="Geneva"/>
              <a:cs typeface="Geneva"/>
              <a:sym typeface="Genev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Kristen Anno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Amea Givens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Nathaniel Gonzales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Elisha Guillory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Diane Kamali-Meech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Michelle Mcclendon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Veronica Rodriguez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Brandon Tate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Brian Tate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Johnny Thomas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Rayleen R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Norma Alvarez</a:t>
            </a:r>
            <a:endParaRPr>
              <a:latin typeface="Geneva"/>
              <a:ea typeface="Geneva"/>
              <a:cs typeface="Geneva"/>
              <a:sym typeface="Genev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hape 2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Kristen Anno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Amea Givens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Nathaniel Gonzales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Elisha Guillory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Diane Kamali-Meech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Michelle Mcclendon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Veronica Rodriguez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Brandon Tate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Brian Tate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Johnny Thomas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Rayleen R</a:t>
            </a:r>
            <a:endParaRPr>
              <a:latin typeface="Geneva"/>
              <a:ea typeface="Geneva"/>
              <a:cs typeface="Geneva"/>
              <a:sym typeface="Geneva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Geneva"/>
                <a:ea typeface="Geneva"/>
                <a:cs typeface="Geneva"/>
                <a:sym typeface="Geneva"/>
              </a:rPr>
              <a:t>Norma Alvarez</a:t>
            </a:r>
            <a:endParaRPr>
              <a:latin typeface="Geneva"/>
              <a:ea typeface="Geneva"/>
              <a:cs typeface="Geneva"/>
              <a:sym typeface="Genev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bg>
      <p:bgPr>
        <a:solidFill>
          <a:schemeClr val="accent5">
            <a:lumOff val="7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685800" y="1828800"/>
            <a:ext cx="7772400" cy="2057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Shape 45"/>
          <p:cNvSpPr/>
          <p:nvPr>
            <p:ph type="body" sz="half" idx="1"/>
          </p:nvPr>
        </p:nvSpPr>
        <p:spPr>
          <a:xfrm>
            <a:off x="685799" y="1981200"/>
            <a:ext cx="3814235" cy="48768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6731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3" Type="http://schemas.microsoft.com/office/2007/relationships/media" Target="../media/media2.wav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2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48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3" Type="http://schemas.microsoft.com/office/2007/relationships/media" Target="../media/media5.mp4"/><Relationship Id="rId4" Type="http://schemas.openxmlformats.org/officeDocument/2006/relationships/image" Target="../media/image4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ctrTitle"/>
          </p:nvPr>
        </p:nvSpPr>
        <p:spPr>
          <a:xfrm>
            <a:off x="685800" y="2286000"/>
            <a:ext cx="7772400" cy="1143001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Learning</a:t>
            </a:r>
          </a:p>
        </p:txBody>
      </p:sp>
      <p:sp>
        <p:nvSpPr>
          <p:cNvPr id="64" name="Shape 64"/>
          <p:cNvSpPr/>
          <p:nvPr/>
        </p:nvSpPr>
        <p:spPr>
          <a:xfrm>
            <a:off x="4433887" y="3797300"/>
            <a:ext cx="1226156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0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Chapter 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Pavlov’s Experiment: Phase 2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457200" y="1752600"/>
            <a:ext cx="8229600" cy="43434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CS is repeatedly paired with the US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A tone is sounded before the food is presented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Acquisition</a:t>
            </a:r>
          </a:p>
        </p:txBody>
      </p:sp>
      <p:pic>
        <p:nvPicPr>
          <p:cNvPr id="98" name="6f2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3124200"/>
            <a:ext cx="5295900" cy="3227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457200" y="76200"/>
            <a:ext cx="8229600" cy="13716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Pavlov’s Experiment: Phase 3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457200" y="1676400"/>
            <a:ext cx="8229600" cy="41148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2pPr marL="742950" indent="-285750">
              <a:spcBef>
                <a:spcPts val="600"/>
              </a:spcBef>
              <a:defRPr sz="2800"/>
            </a:lvl2pPr>
          </a:lstStyle>
          <a:p>
            <a:pPr/>
            <a:r>
              <a:t>Eventually, the CS elicits a new CR</a:t>
            </a:r>
          </a:p>
          <a:p>
            <a:pPr lvl="1"/>
            <a:r>
              <a:t>Classical conditioning is complete when hearing the tone by itself causes salivation</a:t>
            </a:r>
          </a:p>
        </p:txBody>
      </p:sp>
      <p:pic>
        <p:nvPicPr>
          <p:cNvPr id="104" name="6f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3276600"/>
            <a:ext cx="5143500" cy="3114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" name="John Watson - Little Alber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283" y="-23218"/>
            <a:ext cx="9205914" cy="6904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19995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 defTabSz="804672">
              <a:defRPr sz="3872"/>
            </a:pPr>
            <a:r>
              <a:t>Classical Conditioning:</a:t>
            </a:r>
            <a:br/>
            <a:r>
              <a:rPr sz="3520"/>
              <a:t>Conditioned Emotional Response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xfrm>
            <a:off x="304800" y="2057400"/>
            <a:ext cx="8229600" cy="42672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Avoidance learning</a:t>
            </a:r>
          </a:p>
          <a:p>
            <a:pPr/>
            <a:r>
              <a:t>Phobias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Little Albert</a:t>
            </a:r>
          </a:p>
          <a:p>
            <a:pPr/>
            <a:r>
              <a:t>Biological preparedness</a:t>
            </a:r>
          </a:p>
          <a:p>
            <a:pPr/>
            <a:r>
              <a:t>Contrapreparedness</a:t>
            </a:r>
          </a:p>
        </p:txBody>
      </p:sp>
      <p:pic>
        <p:nvPicPr>
          <p:cNvPr id="11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200" y="2514600"/>
            <a:ext cx="3440113" cy="1724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10" grpId="1"/>
      <p:bldP build="whole" bldLvl="1" animBg="1" rev="0" advAuto="0" spid="1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533400"/>
            <a:ext cx="5715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Rattlesnake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01600" y="6134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372600" cy="742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927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Classical Conditioning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Stimulus generalization</a:t>
            </a:r>
          </a:p>
          <a:p>
            <a:pPr/>
            <a:r>
              <a:t>Stimulus discrimination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50391">
              <a:defRPr sz="4092"/>
            </a:lvl1pPr>
          </a:lstStyle>
          <a:p>
            <a:pPr/>
            <a:r>
              <a:t>Dissecting Classical Conditioning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Learning to be afraid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Information registers in the brain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Amygdala reacts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Sets of neurons become linked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Classical Conditioning Applied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2pPr marL="742950" indent="-285750">
              <a:spcBef>
                <a:spcPts val="600"/>
              </a:spcBef>
              <a:defRPr sz="2800"/>
            </a:lvl2pPr>
          </a:lstStyle>
          <a:p>
            <a:pPr/>
            <a:r>
              <a:t>Drug overdoses</a:t>
            </a:r>
          </a:p>
          <a:p>
            <a:pPr lvl="1"/>
            <a:r>
              <a:t>Conditioned compensatory response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00" y="0"/>
            <a:ext cx="4562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3600" y="4473575"/>
            <a:ext cx="3200400" cy="2384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Learning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xfrm>
            <a:off x="457200" y="1981200"/>
            <a:ext cx="8229600" cy="44196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>
              <a:spcBef>
                <a:spcPts val="600"/>
              </a:spcBef>
              <a:buSzTx/>
              <a:buNone/>
            </a:pPr>
            <a:r>
              <a:rPr sz="2800"/>
              <a:t>	A relatively permanent change in behavior that results from experience</a:t>
            </a:r>
            <a:endParaRPr sz="2800"/>
          </a:p>
          <a:p>
            <a:pPr>
              <a:buSzTx/>
              <a:buNone/>
            </a:pPr>
            <a:endParaRPr sz="2800"/>
          </a:p>
          <a:p>
            <a:pPr marL="300037" indent="-300037">
              <a:spcBef>
                <a:spcPts val="600"/>
              </a:spcBef>
            </a:pPr>
            <a:r>
              <a:rPr sz="2800"/>
              <a:t>Psychologists are interested in both the </a:t>
            </a:r>
            <a:r>
              <a:rPr i="1" sz="2800"/>
              <a:t>content</a:t>
            </a:r>
            <a:r>
              <a:rPr sz="2800"/>
              <a:t> of learning and the </a:t>
            </a:r>
            <a:r>
              <a:rPr i="1" sz="2800"/>
              <a:t>process</a:t>
            </a:r>
            <a:endParaRPr i="1" sz="2800"/>
          </a:p>
          <a:p>
            <a:pPr marL="300037" indent="-300037">
              <a:spcBef>
                <a:spcPts val="600"/>
              </a:spcBef>
            </a:pPr>
            <a:r>
              <a:rPr sz="2800"/>
              <a:t>Types</a:t>
            </a:r>
            <a:endParaRPr sz="2800"/>
          </a:p>
          <a:p>
            <a:pPr lvl="1" marL="702128" indent="-244928">
              <a:spcBef>
                <a:spcPts val="500"/>
              </a:spcBef>
              <a:defRPr sz="2800"/>
            </a:pPr>
            <a:r>
              <a:rPr i="1" sz="2400"/>
              <a:t>Classical conditioning</a:t>
            </a:r>
            <a:endParaRPr i="1" sz="2400"/>
          </a:p>
          <a:p>
            <a:pPr lvl="1" marL="702128" indent="-244928">
              <a:spcBef>
                <a:spcPts val="500"/>
              </a:spcBef>
              <a:defRPr sz="2800"/>
            </a:pPr>
            <a:r>
              <a:rPr sz="2400"/>
              <a:t>Operant conditioning</a:t>
            </a:r>
            <a:endParaRPr sz="2400"/>
          </a:p>
          <a:p>
            <a:pPr lvl="1" marL="702128" indent="-244928">
              <a:spcBef>
                <a:spcPts val="500"/>
              </a:spcBef>
              <a:defRPr sz="2800"/>
            </a:pPr>
            <a:r>
              <a:rPr sz="2400"/>
              <a:t>Cognitive and social learning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550" y="0"/>
            <a:ext cx="33591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143000"/>
            <a:ext cx="8413750" cy="352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200" y="1143000"/>
            <a:ext cx="4267200" cy="453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533400"/>
            <a:ext cx="79375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609600"/>
            <a:ext cx="6350000" cy="557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1066800"/>
            <a:ext cx="7162800" cy="4665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025" y="533400"/>
            <a:ext cx="4397375" cy="579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914400"/>
            <a:ext cx="5969000" cy="429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596900" y="168522"/>
            <a:ext cx="7772400" cy="66438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6500"/>
            </a:lvl1pPr>
          </a:lstStyle>
          <a:p>
            <a:pPr/>
            <a:r>
              <a:t>Turn to the person next to you and explain conditioned compensatory response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Types of Learning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Classical conditioning</a:t>
            </a:r>
          </a:p>
          <a:p>
            <a:pPr/>
            <a:r>
              <a:rPr i="1"/>
              <a:t>Operant conditioning</a:t>
            </a:r>
            <a:endParaRPr i="1"/>
          </a:p>
          <a:p>
            <a:pPr/>
            <a:r>
              <a:t>Cognitive and social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 defTabSz="841247">
              <a:defRPr sz="4048"/>
            </a:lvl1pPr>
          </a:lstStyle>
          <a:p>
            <a:pPr/>
            <a:r>
              <a:t>Classical Conditioning: Examples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</a:p>
        </p:txBody>
      </p:sp>
      <p:pic>
        <p:nvPicPr>
          <p:cNvPr id="71" name="Dental Drill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21000" y="3835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55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ig Bang Theory-operant condition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068" y="675828"/>
            <a:ext cx="9152136" cy="5180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13336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 defTabSz="868680">
              <a:defRPr sz="4180"/>
            </a:lvl1pPr>
          </a:lstStyle>
          <a:p>
            <a:pPr/>
            <a:r>
              <a:t>Operant Conditioning: Examples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1101725" y="2128837"/>
            <a:ext cx="693578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>
              <a:lnSpc>
                <a:spcPct val="90000"/>
              </a:lnSpc>
            </a:pPr>
            <a:r>
              <a:t>Slot machine pays out: gamble more</a:t>
            </a:r>
          </a:p>
          <a:p>
            <a:pPr>
              <a:lnSpc>
                <a:spcPct val="90000"/>
              </a:lnSpc>
            </a:pPr>
            <a:r>
              <a:t>Reward dog for sitting: dog is likely to sit</a:t>
            </a:r>
          </a:p>
          <a:p>
            <a:pPr>
              <a:lnSpc>
                <a:spcPct val="90000"/>
              </a:lnSpc>
            </a:pPr>
            <a:r>
              <a:t>Tantrums are punished: fewer tantrums</a:t>
            </a:r>
          </a:p>
          <a:p>
            <a:pPr>
              <a:lnSpc>
                <a:spcPct val="90000"/>
              </a:lnSpc>
            </a:pPr>
            <a:r>
              <a:t>Tantrums bring attention: more tantrums</a:t>
            </a:r>
          </a:p>
        </p:txBody>
      </p:sp>
      <p:sp>
        <p:nvSpPr>
          <p:cNvPr id="158" name="Shape 158"/>
          <p:cNvSpPr/>
          <p:nvPr/>
        </p:nvSpPr>
        <p:spPr>
          <a:xfrm>
            <a:off x="1647712" y="5880100"/>
            <a:ext cx="5848576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>
            <a:spAutoFit/>
          </a:bodyPr>
          <a:lstStyle>
            <a:lvl1pPr>
              <a:defRPr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rPr>
              <a:t>How does this happen?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7" grpId="1"/>
      <p:bldP build="whole" bldLvl="1" animBg="1" rev="0" advAuto="0" spid="158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Operant Conditioning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xfrm>
            <a:off x="228600" y="1905000"/>
            <a:ext cx="8229600" cy="41148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>
              <a:buSzTx/>
              <a:buNone/>
            </a:lvl1pPr>
          </a:lstStyle>
          <a:p>
            <a:pPr/>
            <a:r>
              <a:t>	The process whereby a behavior becomes associated with its consequences</a:t>
            </a:r>
          </a:p>
        </p:txBody>
      </p:sp>
      <p:pic>
        <p:nvPicPr>
          <p:cNvPr id="164" name="6f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3200400"/>
            <a:ext cx="4267200" cy="3063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 defTabSz="896111">
              <a:defRPr sz="3920"/>
            </a:lvl1pPr>
          </a:lstStyle>
          <a:p>
            <a:pPr>
              <a:defRPr sz="4312"/>
            </a:pPr>
            <a:r>
              <a:rPr sz="3920"/>
              <a:t>Operant Conditioning: Skinner Box</a:t>
            </a:r>
          </a:p>
        </p:txBody>
      </p:sp>
      <p:pic>
        <p:nvPicPr>
          <p:cNvPr id="167" name="6f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" y="1905000"/>
            <a:ext cx="8972550" cy="434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1pPr defTabSz="868680">
              <a:defRPr sz="4180"/>
            </a:lvl1pPr>
          </a:lstStyle>
          <a:p>
            <a:pPr/>
            <a:r>
              <a:t>Operant Conditioning: Principles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1236662" y="2128837"/>
            <a:ext cx="693578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Stimulus-response</a:t>
            </a:r>
          </a:p>
          <a:p>
            <a:pPr/>
            <a:r>
              <a:t>Reinforcement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Positive reinforcement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Negative reinforcement</a:t>
            </a:r>
          </a:p>
          <a:p>
            <a:pPr/>
            <a:r>
              <a:t>Punishment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Positive punishment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Negative punishment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Positive Reinforcement</a:t>
            </a:r>
          </a:p>
        </p:txBody>
      </p:sp>
      <p:pic>
        <p:nvPicPr>
          <p:cNvPr id="175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1676400"/>
            <a:ext cx="4800600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xfrm>
            <a:off x="685800" y="228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Negative reinforcement</a:t>
            </a:r>
          </a:p>
        </p:txBody>
      </p:sp>
      <p:pic>
        <p:nvPicPr>
          <p:cNvPr id="17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295400"/>
            <a:ext cx="7315200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Positive Punishment</a:t>
            </a:r>
          </a:p>
        </p:txBody>
      </p:sp>
      <p:pic>
        <p:nvPicPr>
          <p:cNvPr id="18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676400"/>
            <a:ext cx="6400800" cy="4816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>
            <p:ph type="title"/>
          </p:nvPr>
        </p:nvSpPr>
        <p:spPr>
          <a:xfrm>
            <a:off x="304800" y="-152400"/>
            <a:ext cx="3352800" cy="3733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Negative punishment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457200"/>
            <a:ext cx="7696200" cy="577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381000"/>
            <a:ext cx="5410200" cy="541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457200"/>
            <a:ext cx="4572000" cy="584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68095">
              <a:defRPr sz="3696"/>
            </a:lvl1pPr>
          </a:lstStyle>
          <a:p>
            <a:pPr/>
            <a:r>
              <a:t>Wife wants same attention as when dating</a:t>
            </a:r>
          </a:p>
        </p:txBody>
      </p:sp>
      <p:pic>
        <p:nvPicPr>
          <p:cNvPr id="19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1981200"/>
            <a:ext cx="5499100" cy="403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Husband ignores wife</a:t>
            </a:r>
          </a:p>
        </p:txBody>
      </p:sp>
      <p:pic>
        <p:nvPicPr>
          <p:cNvPr id="194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524000"/>
            <a:ext cx="6019800" cy="501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7010400" y="2120900"/>
            <a:ext cx="2133600" cy="288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What is the ignoring?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Negative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 or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Positive?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Punishment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 or 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Reinforcement?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She starts to nag him</a:t>
            </a:r>
          </a:p>
        </p:txBody>
      </p:sp>
      <p:pic>
        <p:nvPicPr>
          <p:cNvPr id="19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828800"/>
            <a:ext cx="8229600" cy="344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685800" y="5529262"/>
            <a:ext cx="8077200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What is the 		Negative		Punishment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nagging? 		 or 			      or 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		            Positive? 		 Reinforcement?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			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685800" y="4571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68095">
              <a:defRPr sz="3696"/>
            </a:lvl1pPr>
          </a:lstStyle>
          <a:p>
            <a:pPr/>
            <a:r>
              <a:t>Husband pulls away and wife feels more lonely</a:t>
            </a:r>
          </a:p>
        </p:txBody>
      </p:sp>
      <p:pic>
        <p:nvPicPr>
          <p:cNvPr id="202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1701800"/>
            <a:ext cx="33782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6629400" y="2057400"/>
            <a:ext cx="2133600" cy="288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What is the pulling away?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Negative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 or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Positive?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Punishment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 or 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Reinforcement?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Wife really nags now…</a:t>
            </a:r>
          </a:p>
        </p:txBody>
      </p:sp>
      <p:pic>
        <p:nvPicPr>
          <p:cNvPr id="206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1905000"/>
            <a:ext cx="3694113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And nags…</a:t>
            </a:r>
          </a:p>
        </p:txBody>
      </p:sp>
      <p:pic>
        <p:nvPicPr>
          <p:cNvPr id="209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752600"/>
            <a:ext cx="6350000" cy="461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And nags…</a:t>
            </a:r>
          </a:p>
        </p:txBody>
      </p:sp>
      <p:pic>
        <p:nvPicPr>
          <p:cNvPr id="212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638300"/>
            <a:ext cx="7924800" cy="4959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057400"/>
            <a:ext cx="6553200" cy="445611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And now he’s really ignoring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pic>
        <p:nvPicPr>
          <p:cNvPr id="21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685800"/>
            <a:ext cx="8153400" cy="543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457200"/>
            <a:ext cx="8001000" cy="5405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pic>
        <p:nvPicPr>
          <p:cNvPr id="22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457200"/>
            <a:ext cx="6248400" cy="624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990600"/>
            <a:ext cx="4533900" cy="508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501650"/>
            <a:ext cx="5715000" cy="5227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762000"/>
            <a:ext cx="6781800" cy="5299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685800"/>
            <a:ext cx="3492500" cy="524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1219200"/>
            <a:ext cx="7264400" cy="4630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137" y="381000"/>
            <a:ext cx="4589463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7086600" y="1447800"/>
            <a:ext cx="2057400" cy="288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Now what’s going on?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Negative 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or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Positive?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Punishment 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or</a:t>
            </a:r>
            <a:endParaRPr b="1" sz="1800">
              <a:latin typeface="Tahoma"/>
              <a:ea typeface="Tahoma"/>
              <a:cs typeface="Tahoma"/>
              <a:sym typeface="Tahoma"/>
            </a:endParaR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1800">
                <a:latin typeface="Tahoma"/>
                <a:ea typeface="Tahoma"/>
                <a:cs typeface="Tahoma"/>
                <a:sym typeface="Tahoma"/>
              </a:rPr>
              <a:t>Reinforcement?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228600"/>
            <a:ext cx="4279900" cy="642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77823">
              <a:defRPr sz="3839"/>
            </a:lvl1pPr>
          </a:lstStyle>
          <a:p>
            <a:pPr>
              <a:defRPr sz="4224"/>
            </a:pPr>
            <a:r>
              <a:rPr sz="3839"/>
              <a:t>Operant Conditioning and the Brain</a:t>
            </a:r>
          </a:p>
        </p:txBody>
      </p:sp>
      <p:sp>
        <p:nvSpPr>
          <p:cNvPr id="241" name="Shape 241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742950" indent="-285750">
              <a:spcBef>
                <a:spcPts val="600"/>
              </a:spcBef>
              <a:defRPr sz="2800"/>
            </a:lvl2pPr>
          </a:lstStyle>
          <a:p>
            <a:pPr/>
            <a:r>
              <a:t>Dopamine</a:t>
            </a:r>
          </a:p>
          <a:p>
            <a:pPr lvl="1"/>
            <a:r>
              <a:t>Helps you adjust and organize your behavior to achieve your goals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Classical Conditioning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457200" y="1981200"/>
            <a:ext cx="8229600" cy="43434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Discovered (accidentally) by Ivan Pavlov</a:t>
            </a:r>
          </a:p>
          <a:p>
            <a:pPr/>
            <a:r>
              <a:t>Components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Unconditioned Stimulus (US)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Unconditioned Response (UR)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Conditioned Stimulus (CS)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Conditioned Response (CR)</a:t>
            </a:r>
          </a:p>
        </p:txBody>
      </p:sp>
      <p:pic>
        <p:nvPicPr>
          <p:cNvPr id="8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2743200"/>
            <a:ext cx="2641600" cy="3325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2"/>
      <p:bldP build="p" bldLvl="5" animBg="1" rev="0" advAuto="0" spid="8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Effective Punishment</a:t>
            </a:r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xfrm>
            <a:off x="900112" y="2128837"/>
            <a:ext cx="755808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>
              <a:lnSpc>
                <a:spcPct val="90000"/>
              </a:lnSpc>
            </a:pPr>
            <a:r>
              <a:t>Should be swift, consistent, appropriately aversive</a:t>
            </a:r>
          </a:p>
          <a:p>
            <a:pPr>
              <a:lnSpc>
                <a:spcPct val="90000"/>
              </a:lnSpc>
            </a:pPr>
            <a:r>
              <a:t>If it’s </a:t>
            </a:r>
            <a:r>
              <a:rPr i="1"/>
              <a:t>not, </a:t>
            </a:r>
            <a:r>
              <a:t>then it causes…</a:t>
            </a:r>
          </a:p>
          <a:p>
            <a:pPr lvl="1" marL="742950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Increase in aggressive behaviors</a:t>
            </a:r>
          </a:p>
          <a:p>
            <a:pPr lvl="1" marL="742950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Fear of the person who punishes</a:t>
            </a:r>
          </a:p>
          <a:p>
            <a:pPr>
              <a:lnSpc>
                <a:spcPct val="90000"/>
              </a:lnSpc>
            </a:pPr>
            <a:r>
              <a:t>Most effective when combined with reinforcement for desired behavior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Reinforcement Schedules</a:t>
            </a:r>
          </a:p>
        </p:txBody>
      </p:sp>
      <p:sp>
        <p:nvSpPr>
          <p:cNvPr id="247" name="Shape 247"/>
          <p:cNvSpPr/>
          <p:nvPr>
            <p:ph type="body" sz="half" idx="1"/>
          </p:nvPr>
        </p:nvSpPr>
        <p:spPr>
          <a:xfrm>
            <a:off x="304800" y="1676400"/>
            <a:ext cx="4343400" cy="44196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Continuous</a:t>
            </a:r>
          </a:p>
          <a:p>
            <a:pPr/>
            <a:r>
              <a:t>Partial</a:t>
            </a:r>
          </a:p>
          <a:p>
            <a:pPr/>
            <a:r>
              <a:t>Fixed interval</a:t>
            </a:r>
          </a:p>
          <a:p>
            <a:pPr/>
            <a:r>
              <a:t>Variable interval</a:t>
            </a:r>
          </a:p>
          <a:p>
            <a:pPr/>
            <a:r>
              <a:t>Fixed ratio</a:t>
            </a:r>
          </a:p>
          <a:p>
            <a:pPr/>
            <a:r>
              <a:t>Variable ratio</a:t>
            </a:r>
          </a:p>
        </p:txBody>
      </p:sp>
      <p:pic>
        <p:nvPicPr>
          <p:cNvPr id="248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3400" y="1676400"/>
            <a:ext cx="44196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p" bldLvl="1" animBg="1" rev="0" advAuto="0" spid="247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Types of Learning</a:t>
            </a:r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Classical conditioning</a:t>
            </a:r>
          </a:p>
          <a:p>
            <a:pPr/>
            <a:r>
              <a:t>Operant conditioning</a:t>
            </a:r>
          </a:p>
          <a:p>
            <a:pPr/>
            <a:r>
              <a:rPr i="1"/>
              <a:t>Cognitive and social learning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Cognitive Learning</a:t>
            </a:r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>
            <a:lvl2pPr marL="742950" indent="-285750">
              <a:spcBef>
                <a:spcPts val="600"/>
              </a:spcBef>
              <a:defRPr sz="2800"/>
            </a:lvl2pPr>
          </a:lstStyle>
          <a:p>
            <a:pPr/>
            <a:r>
              <a:t>Insight learning</a:t>
            </a:r>
          </a:p>
          <a:p>
            <a:pPr lvl="1"/>
            <a:r>
              <a:t>“Aha” experience</a:t>
            </a:r>
          </a:p>
        </p:txBody>
      </p:sp>
      <p:pic>
        <p:nvPicPr>
          <p:cNvPr id="257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3810000"/>
            <a:ext cx="3657600" cy="2401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6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Insight learning Chimpanzee Problem Solv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8129" y="-8533"/>
            <a:ext cx="9166755" cy="6875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4999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Observational Learning</a:t>
            </a:r>
          </a:p>
        </p:txBody>
      </p:sp>
      <p:sp>
        <p:nvSpPr>
          <p:cNvPr id="263" name="Shape 263"/>
          <p:cNvSpPr/>
          <p:nvPr>
            <p:ph type="body" idx="1"/>
          </p:nvPr>
        </p:nvSpPr>
        <p:spPr>
          <a:xfrm>
            <a:off x="900112" y="2128837"/>
            <a:ext cx="7272338" cy="39671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Bandura’s social learning theory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Bobo doll study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Modeling</a:t>
            </a:r>
          </a:p>
          <a:p>
            <a:pPr/>
            <a:r>
              <a:t>Learning from models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The Brain A Secret History - Emotions; Bandura Bobo Doll Experimen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19" y="594121"/>
            <a:ext cx="9136162" cy="5139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84985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" name="Classical Conditioning - Ivan Pavlov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0510" y="-22883"/>
            <a:ext cx="9205020" cy="690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6833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Pavlov’s Observation</a:t>
            </a:r>
          </a:p>
        </p:txBody>
      </p:sp>
      <p:sp>
        <p:nvSpPr>
          <p:cNvPr id="89" name="Shape 89"/>
          <p:cNvSpPr/>
          <p:nvPr>
            <p:ph type="body" sz="half" idx="1"/>
          </p:nvPr>
        </p:nvSpPr>
        <p:spPr>
          <a:xfrm>
            <a:off x="966787" y="2128837"/>
            <a:ext cx="4495801" cy="3379788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 marL="300037" indent="-300037">
              <a:lnSpc>
                <a:spcPct val="90000"/>
              </a:lnSpc>
              <a:spcBef>
                <a:spcPts val="600"/>
              </a:spcBef>
            </a:pPr>
            <a:r>
              <a:rPr sz="2800"/>
              <a:t>Studied digestion in dogs</a:t>
            </a:r>
            <a:endParaRPr sz="2800"/>
          </a:p>
          <a:p>
            <a:pPr lvl="1" marL="702128" indent="-244928">
              <a:lnSpc>
                <a:spcPct val="90000"/>
              </a:lnSpc>
              <a:spcBef>
                <a:spcPts val="500"/>
              </a:spcBef>
              <a:defRPr sz="2800"/>
            </a:pPr>
            <a:r>
              <a:rPr sz="2400"/>
              <a:t>Presented meat powder and measured salivation</a:t>
            </a:r>
            <a:endParaRPr sz="2400"/>
          </a:p>
          <a:p>
            <a:pPr lvl="1" marL="702128" indent="-244928">
              <a:lnSpc>
                <a:spcPct val="90000"/>
              </a:lnSpc>
              <a:spcBef>
                <a:spcPts val="500"/>
              </a:spcBef>
              <a:defRPr sz="2800"/>
            </a:pPr>
            <a:r>
              <a:rPr sz="2400"/>
              <a:t>Dogs started salivating </a:t>
            </a:r>
            <a:r>
              <a:rPr i="1" sz="2400"/>
              <a:t>before</a:t>
            </a:r>
            <a:r>
              <a:rPr sz="2400"/>
              <a:t> food was presented</a:t>
            </a:r>
            <a:endParaRPr sz="2400"/>
          </a:p>
          <a:p>
            <a:pPr lvl="1" marL="702128" indent="-244928">
              <a:lnSpc>
                <a:spcPct val="90000"/>
              </a:lnSpc>
              <a:spcBef>
                <a:spcPts val="500"/>
              </a:spcBef>
              <a:defRPr sz="2800"/>
            </a:pPr>
            <a:r>
              <a:rPr sz="2400"/>
              <a:t>Why?</a:t>
            </a:r>
          </a:p>
        </p:txBody>
      </p:sp>
      <p:pic>
        <p:nvPicPr>
          <p:cNvPr id="90" name="6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2647950"/>
            <a:ext cx="3810000" cy="3051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457200" y="0"/>
            <a:ext cx="8229600" cy="13716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/>
            <a:r>
              <a:t>Pavlov’s Experiment: Phase 1</a:t>
            </a:r>
          </a:p>
        </p:txBody>
      </p:sp>
      <p:sp>
        <p:nvSpPr>
          <p:cNvPr id="93" name="Shape 93"/>
          <p:cNvSpPr/>
          <p:nvPr>
            <p:ph type="body" sz="half" idx="1"/>
          </p:nvPr>
        </p:nvSpPr>
        <p:spPr>
          <a:xfrm>
            <a:off x="457199" y="2286000"/>
            <a:ext cx="4572002" cy="3886200"/>
          </a:xfrm>
          <a:prstGeom prst="rect">
            <a:avLst/>
          </a:prstGeom>
        </p:spPr>
        <p:txBody>
          <a:bodyPr lIns="46037" tIns="46037" rIns="46037" bIns="46037">
            <a:normAutofit fontScale="100000" lnSpcReduction="0"/>
          </a:bodyPr>
          <a:lstStyle/>
          <a:p>
            <a:pPr marL="391885" indent="-391885">
              <a:defRPr sz="2800"/>
            </a:pPr>
            <a:r>
              <a:rPr sz="3200"/>
              <a:t>Food (US): salivation (UR)</a:t>
            </a:r>
            <a:endParaRPr sz="3200"/>
          </a:p>
          <a:p>
            <a:pPr lvl="1" marL="790575" indent="-333375">
              <a:spcBef>
                <a:spcPts val="600"/>
              </a:spcBef>
              <a:defRPr sz="2400"/>
            </a:pPr>
            <a:r>
              <a:rPr sz="2800"/>
              <a:t>Reflexive response</a:t>
            </a:r>
            <a:endParaRPr sz="2800"/>
          </a:p>
          <a:p>
            <a:pPr marL="391885" indent="-391885">
              <a:defRPr sz="2800"/>
            </a:pPr>
            <a:r>
              <a:rPr sz="3200"/>
              <a:t>Tone: nothing</a:t>
            </a:r>
          </a:p>
        </p:txBody>
      </p:sp>
      <p:pic>
        <p:nvPicPr>
          <p:cNvPr id="94" name="6f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676400"/>
            <a:ext cx="3836988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strips dir="ld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DF53"/>
      </a:accent1>
      <a:accent2>
        <a:srgbClr val="FF9966"/>
      </a:accent2>
      <a:accent3>
        <a:srgbClr val="8F8F8F"/>
      </a:accent3>
      <a:accent4>
        <a:srgbClr val="707070"/>
      </a:accent4>
      <a:accent5>
        <a:srgbClr val="FCEBB3"/>
      </a:accent5>
      <a:accent6>
        <a:srgbClr val="E78B5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DF53"/>
      </a:accent1>
      <a:accent2>
        <a:srgbClr val="FF9966"/>
      </a:accent2>
      <a:accent3>
        <a:srgbClr val="8F8F8F"/>
      </a:accent3>
      <a:accent4>
        <a:srgbClr val="707070"/>
      </a:accent4>
      <a:accent5>
        <a:srgbClr val="FCEBB3"/>
      </a:accent5>
      <a:accent6>
        <a:srgbClr val="E78B5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